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70" r:id="rId2"/>
    <p:sldId id="372" r:id="rId3"/>
    <p:sldId id="373" r:id="rId4"/>
    <p:sldId id="374" r:id="rId5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517"/>
    <a:srgbClr val="012061"/>
    <a:srgbClr val="28314F"/>
    <a:srgbClr val="0D4275"/>
    <a:srgbClr val="2580CC"/>
    <a:srgbClr val="F0A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6327"/>
  </p:normalViewPr>
  <p:slideViewPr>
    <p:cSldViewPr snapToGrid="0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448D1-1AEE-4B4E-A5D4-8E634E6E9D2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83355-2A53-4E82-B2D7-411788AB46ED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Avrupa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Birliği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Ufuk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2020 “ERA Chairs”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hibesi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ile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finanse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edilmiştir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no. 952346) (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dönemi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1.10.2020 – 30.9.2026)</a:t>
          </a:r>
          <a:endParaRPr lang="en-US" sz="1400" dirty="0">
            <a:solidFill>
              <a:srgbClr val="012061"/>
            </a:solidFill>
          </a:endParaRPr>
        </a:p>
      </dgm:t>
    </dgm:pt>
    <dgm:pt modelId="{318CE4E4-4837-4A4D-8400-ECA15A2C8834}" type="parTrans" cxnId="{E69378DC-932F-4113-9353-B84A6D9BF80A}">
      <dgm:prSet/>
      <dgm:spPr/>
      <dgm:t>
        <a:bodyPr/>
        <a:lstStyle/>
        <a:p>
          <a:endParaRPr lang="en-US" sz="2400"/>
        </a:p>
      </dgm:t>
    </dgm:pt>
    <dgm:pt modelId="{C4605C70-A023-4CBB-9812-9EAEBEDE5513}" type="sibTrans" cxnId="{E69378DC-932F-4113-9353-B84A6D9BF80A}">
      <dgm:prSet/>
      <dgm:spPr/>
      <dgm:t>
        <a:bodyPr/>
        <a:lstStyle/>
        <a:p>
          <a:endParaRPr lang="en-US" sz="2400"/>
        </a:p>
      </dgm:t>
    </dgm:pt>
    <dgm:pt modelId="{8AB56087-6CD7-4B00-B93A-EB01BAC486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RareBoost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projesi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IBG'yi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Nadir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Hastalık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araştırmaları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inovasyonunda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bir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mükemmeliyet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merkezine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dönüştürmeyi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amaçlar</a:t>
          </a:r>
          <a:r>
            <a:rPr lang="en-US" sz="1400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dirty="0"/>
        </a:p>
      </dgm:t>
    </dgm:pt>
    <dgm:pt modelId="{748AE7AA-1AB9-4CFD-9F89-584CA5FEC168}" type="parTrans" cxnId="{7A2A2AD3-0F5B-426C-8736-750532AD524B}">
      <dgm:prSet/>
      <dgm:spPr/>
      <dgm:t>
        <a:bodyPr/>
        <a:lstStyle/>
        <a:p>
          <a:endParaRPr lang="en-US" sz="2400"/>
        </a:p>
      </dgm:t>
    </dgm:pt>
    <dgm:pt modelId="{8570ACDF-79E1-4B90-8E57-59A152598327}" type="sibTrans" cxnId="{7A2A2AD3-0F5B-426C-8736-750532AD524B}">
      <dgm:prSet/>
      <dgm:spPr/>
      <dgm:t>
        <a:bodyPr/>
        <a:lstStyle/>
        <a:p>
          <a:endParaRPr lang="en-US" sz="2400"/>
        </a:p>
      </dgm:t>
    </dgm:pt>
    <dgm:pt modelId="{6E48A87C-2687-4024-B844-7BA0FE20A1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R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 başkanlığını Prof. Dr. Uğur Özbek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yapmaktadır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dirty="0"/>
        </a:p>
      </dgm:t>
    </dgm:pt>
    <dgm:pt modelId="{220800C8-7189-4D11-B3F3-683C527685B0}" type="parTrans" cxnId="{3DBCFB7A-1522-4B9E-A1DF-EE77C5B80741}">
      <dgm:prSet/>
      <dgm:spPr/>
      <dgm:t>
        <a:bodyPr/>
        <a:lstStyle/>
        <a:p>
          <a:endParaRPr lang="en-US" sz="2400"/>
        </a:p>
      </dgm:t>
    </dgm:pt>
    <dgm:pt modelId="{A2A060A2-3C08-4E48-B04E-D07211FD2723}" type="sibTrans" cxnId="{3DBCFB7A-1522-4B9E-A1DF-EE77C5B80741}">
      <dgm:prSet/>
      <dgm:spPr/>
      <dgm:t>
        <a:bodyPr/>
        <a:lstStyle/>
        <a:p>
          <a:endParaRPr lang="en-US" sz="2400"/>
        </a:p>
      </dgm:t>
    </dgm:pt>
    <dgm:pt modelId="{5CF5EE61-4313-46DE-A4C5-EF27E0CD92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kapsamında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İBG'de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Nadir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Teşhis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Edilemeyen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Hastalıklar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Platformu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RUDiP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en-US" sz="14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kurulmuştur</a:t>
          </a:r>
          <a:r>
            <a: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dirty="0"/>
        </a:p>
      </dgm:t>
    </dgm:pt>
    <dgm:pt modelId="{465C688E-C7A2-443F-A7F9-6A6401A82154}" type="parTrans" cxnId="{4A24731D-59F0-473E-88E1-5546BFA26A6D}">
      <dgm:prSet/>
      <dgm:spPr/>
      <dgm:t>
        <a:bodyPr/>
        <a:lstStyle/>
        <a:p>
          <a:endParaRPr lang="en-US" sz="2400"/>
        </a:p>
      </dgm:t>
    </dgm:pt>
    <dgm:pt modelId="{9CB617A6-59D0-4B0F-8310-0BD3C51CF205}" type="sibTrans" cxnId="{4A24731D-59F0-473E-88E1-5546BFA26A6D}">
      <dgm:prSet/>
      <dgm:spPr/>
      <dgm:t>
        <a:bodyPr/>
        <a:lstStyle/>
        <a:p>
          <a:endParaRPr lang="en-US" sz="2400"/>
        </a:p>
      </dgm:t>
    </dgm:pt>
    <dgm:pt modelId="{943FF367-1C1B-4AFB-946E-4DF245B53331}" type="pres">
      <dgm:prSet presAssocID="{ED9448D1-1AEE-4B4E-A5D4-8E634E6E9D2E}" presName="root" presStyleCnt="0">
        <dgm:presLayoutVars>
          <dgm:dir/>
          <dgm:resizeHandles val="exact"/>
        </dgm:presLayoutVars>
      </dgm:prSet>
      <dgm:spPr/>
    </dgm:pt>
    <dgm:pt modelId="{C37B664B-171B-4C14-B272-0CF9E40EC8B8}" type="pres">
      <dgm:prSet presAssocID="{71F83355-2A53-4E82-B2D7-411788AB46ED}" presName="compNode" presStyleCnt="0"/>
      <dgm:spPr/>
    </dgm:pt>
    <dgm:pt modelId="{EDAF80B3-1BFA-49A9-BD9E-A578C5F841BE}" type="pres">
      <dgm:prSet presAssocID="{71F83355-2A53-4E82-B2D7-411788AB4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707A6CA-6ECA-49FD-992C-590138E0C0CF}" type="pres">
      <dgm:prSet presAssocID="{71F83355-2A53-4E82-B2D7-411788AB46ED}" presName="spaceRect" presStyleCnt="0"/>
      <dgm:spPr/>
    </dgm:pt>
    <dgm:pt modelId="{0BDEB60F-EB97-47C4-8D4D-1C1D1CEE6980}" type="pres">
      <dgm:prSet presAssocID="{71F83355-2A53-4E82-B2D7-411788AB46ED}" presName="textRect" presStyleLbl="revTx" presStyleIdx="0" presStyleCnt="4" custScaleX="162052">
        <dgm:presLayoutVars>
          <dgm:chMax val="1"/>
          <dgm:chPref val="1"/>
        </dgm:presLayoutVars>
      </dgm:prSet>
      <dgm:spPr/>
    </dgm:pt>
    <dgm:pt modelId="{4B7C071E-0ED9-4CA9-AC28-3B5DA999B086}" type="pres">
      <dgm:prSet presAssocID="{C4605C70-A023-4CBB-9812-9EAEBEDE5513}" presName="sibTrans" presStyleCnt="0"/>
      <dgm:spPr/>
    </dgm:pt>
    <dgm:pt modelId="{6C06BF25-5D88-4B20-892D-93D3D3B04CA2}" type="pres">
      <dgm:prSet presAssocID="{8AB56087-6CD7-4B00-B93A-EB01BAC48629}" presName="compNode" presStyleCnt="0"/>
      <dgm:spPr/>
    </dgm:pt>
    <dgm:pt modelId="{BB244ED6-474E-4BE1-8A3E-9204F3F6CECD}" type="pres">
      <dgm:prSet presAssocID="{8AB56087-6CD7-4B00-B93A-EB01BAC486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389DD61-AFAB-462E-88F0-C91C00FE78EF}" type="pres">
      <dgm:prSet presAssocID="{8AB56087-6CD7-4B00-B93A-EB01BAC48629}" presName="spaceRect" presStyleCnt="0"/>
      <dgm:spPr/>
    </dgm:pt>
    <dgm:pt modelId="{9E556A56-9B8F-4385-B969-AE61E09A90F9}" type="pres">
      <dgm:prSet presAssocID="{8AB56087-6CD7-4B00-B93A-EB01BAC48629}" presName="textRect" presStyleLbl="revTx" presStyleIdx="1" presStyleCnt="4" custScaleX="167025">
        <dgm:presLayoutVars>
          <dgm:chMax val="1"/>
          <dgm:chPref val="1"/>
        </dgm:presLayoutVars>
      </dgm:prSet>
      <dgm:spPr/>
    </dgm:pt>
    <dgm:pt modelId="{423A9E6A-2177-475A-BE15-58A3AAFD98B5}" type="pres">
      <dgm:prSet presAssocID="{8570ACDF-79E1-4B90-8E57-59A152598327}" presName="sibTrans" presStyleCnt="0"/>
      <dgm:spPr/>
    </dgm:pt>
    <dgm:pt modelId="{2BC80D0D-CC1C-438A-A7C3-97F18A8238BD}" type="pres">
      <dgm:prSet presAssocID="{6E48A87C-2687-4024-B844-7BA0FE20A185}" presName="compNode" presStyleCnt="0"/>
      <dgm:spPr/>
    </dgm:pt>
    <dgm:pt modelId="{3B53B43B-42E1-4297-805E-5365A212B285}" type="pres">
      <dgm:prSet presAssocID="{6E48A87C-2687-4024-B844-7BA0FE20A1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4DFED81-DA0B-44A4-9EF3-394B10051EA2}" type="pres">
      <dgm:prSet presAssocID="{6E48A87C-2687-4024-B844-7BA0FE20A185}" presName="spaceRect" presStyleCnt="0"/>
      <dgm:spPr/>
    </dgm:pt>
    <dgm:pt modelId="{F9C4E435-357D-47E7-A9A1-B6A34946B391}" type="pres">
      <dgm:prSet presAssocID="{6E48A87C-2687-4024-B844-7BA0FE20A185}" presName="textRect" presStyleLbl="revTx" presStyleIdx="2" presStyleCnt="4" custScaleX="137464">
        <dgm:presLayoutVars>
          <dgm:chMax val="1"/>
          <dgm:chPref val="1"/>
        </dgm:presLayoutVars>
      </dgm:prSet>
      <dgm:spPr/>
    </dgm:pt>
    <dgm:pt modelId="{8F6B27F7-944F-4800-8AD0-230116B09586}" type="pres">
      <dgm:prSet presAssocID="{A2A060A2-3C08-4E48-B04E-D07211FD2723}" presName="sibTrans" presStyleCnt="0"/>
      <dgm:spPr/>
    </dgm:pt>
    <dgm:pt modelId="{77C801C1-3EB4-4281-A0F5-45E244339035}" type="pres">
      <dgm:prSet presAssocID="{5CF5EE61-4313-46DE-A4C5-EF27E0CD92ED}" presName="compNode" presStyleCnt="0"/>
      <dgm:spPr/>
    </dgm:pt>
    <dgm:pt modelId="{23A2BC72-8183-4DF3-B1C0-986FB9A43E5C}" type="pres">
      <dgm:prSet presAssocID="{5CF5EE61-4313-46DE-A4C5-EF27E0CD92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63056F3-BEF4-4BE0-97B2-A98A9BAFB439}" type="pres">
      <dgm:prSet presAssocID="{5CF5EE61-4313-46DE-A4C5-EF27E0CD92ED}" presName="spaceRect" presStyleCnt="0"/>
      <dgm:spPr/>
    </dgm:pt>
    <dgm:pt modelId="{759BB64F-EBF3-47BE-8E05-FA04F2F071DC}" type="pres">
      <dgm:prSet presAssocID="{5CF5EE61-4313-46DE-A4C5-EF27E0CD92ED}" presName="textRect" presStyleLbl="revTx" presStyleIdx="3" presStyleCnt="4" custScaleX="159739">
        <dgm:presLayoutVars>
          <dgm:chMax val="1"/>
          <dgm:chPref val="1"/>
        </dgm:presLayoutVars>
      </dgm:prSet>
      <dgm:spPr/>
    </dgm:pt>
  </dgm:ptLst>
  <dgm:cxnLst>
    <dgm:cxn modelId="{786F7C12-0A54-9D43-B4AE-42693EE06DC1}" type="presOf" srcId="{5CF5EE61-4313-46DE-A4C5-EF27E0CD92ED}" destId="{759BB64F-EBF3-47BE-8E05-FA04F2F071DC}" srcOrd="0" destOrd="0" presId="urn:microsoft.com/office/officeart/2018/2/layout/IconLabelList"/>
    <dgm:cxn modelId="{0B16EB16-068C-48A3-972A-0AD2539A3D48}" type="presOf" srcId="{ED9448D1-1AEE-4B4E-A5D4-8E634E6E9D2E}" destId="{943FF367-1C1B-4AFB-946E-4DF245B53331}" srcOrd="0" destOrd="0" presId="urn:microsoft.com/office/officeart/2018/2/layout/IconLabelList"/>
    <dgm:cxn modelId="{4A24731D-59F0-473E-88E1-5546BFA26A6D}" srcId="{ED9448D1-1AEE-4B4E-A5D4-8E634E6E9D2E}" destId="{5CF5EE61-4313-46DE-A4C5-EF27E0CD92ED}" srcOrd="3" destOrd="0" parTransId="{465C688E-C7A2-443F-A7F9-6A6401A82154}" sibTransId="{9CB617A6-59D0-4B0F-8310-0BD3C51CF205}"/>
    <dgm:cxn modelId="{32B1AE71-886E-8A49-BE51-6B8B1ABB2BBA}" type="presOf" srcId="{71F83355-2A53-4E82-B2D7-411788AB46ED}" destId="{0BDEB60F-EB97-47C4-8D4D-1C1D1CEE6980}" srcOrd="0" destOrd="0" presId="urn:microsoft.com/office/officeart/2018/2/layout/IconLabelList"/>
    <dgm:cxn modelId="{3DBCFB7A-1522-4B9E-A1DF-EE77C5B80741}" srcId="{ED9448D1-1AEE-4B4E-A5D4-8E634E6E9D2E}" destId="{6E48A87C-2687-4024-B844-7BA0FE20A185}" srcOrd="2" destOrd="0" parTransId="{220800C8-7189-4D11-B3F3-683C527685B0}" sibTransId="{A2A060A2-3C08-4E48-B04E-D07211FD2723}"/>
    <dgm:cxn modelId="{6355FD8F-8F47-804E-B567-A609BA0F7CC0}" type="presOf" srcId="{8AB56087-6CD7-4B00-B93A-EB01BAC48629}" destId="{9E556A56-9B8F-4385-B969-AE61E09A90F9}" srcOrd="0" destOrd="0" presId="urn:microsoft.com/office/officeart/2018/2/layout/IconLabelList"/>
    <dgm:cxn modelId="{7A2A2AD3-0F5B-426C-8736-750532AD524B}" srcId="{ED9448D1-1AEE-4B4E-A5D4-8E634E6E9D2E}" destId="{8AB56087-6CD7-4B00-B93A-EB01BAC48629}" srcOrd="1" destOrd="0" parTransId="{748AE7AA-1AB9-4CFD-9F89-584CA5FEC168}" sibTransId="{8570ACDF-79E1-4B90-8E57-59A152598327}"/>
    <dgm:cxn modelId="{4FB6AED4-EC2B-EF44-8144-7797634C1811}" type="presOf" srcId="{6E48A87C-2687-4024-B844-7BA0FE20A185}" destId="{F9C4E435-357D-47E7-A9A1-B6A34946B391}" srcOrd="0" destOrd="0" presId="urn:microsoft.com/office/officeart/2018/2/layout/IconLabelList"/>
    <dgm:cxn modelId="{E69378DC-932F-4113-9353-B84A6D9BF80A}" srcId="{ED9448D1-1AEE-4B4E-A5D4-8E634E6E9D2E}" destId="{71F83355-2A53-4E82-B2D7-411788AB46ED}" srcOrd="0" destOrd="0" parTransId="{318CE4E4-4837-4A4D-8400-ECA15A2C8834}" sibTransId="{C4605C70-A023-4CBB-9812-9EAEBEDE5513}"/>
    <dgm:cxn modelId="{105703BE-69EF-F841-99DE-E66D216E61E4}" type="presParOf" srcId="{943FF367-1C1B-4AFB-946E-4DF245B53331}" destId="{C37B664B-171B-4C14-B272-0CF9E40EC8B8}" srcOrd="0" destOrd="0" presId="urn:microsoft.com/office/officeart/2018/2/layout/IconLabelList"/>
    <dgm:cxn modelId="{82B6546E-BD13-B24D-8E3B-8CC8F1DEC999}" type="presParOf" srcId="{C37B664B-171B-4C14-B272-0CF9E40EC8B8}" destId="{EDAF80B3-1BFA-49A9-BD9E-A578C5F841BE}" srcOrd="0" destOrd="0" presId="urn:microsoft.com/office/officeart/2018/2/layout/IconLabelList"/>
    <dgm:cxn modelId="{91DF8695-3486-0341-8050-0950E9C97C89}" type="presParOf" srcId="{C37B664B-171B-4C14-B272-0CF9E40EC8B8}" destId="{E707A6CA-6ECA-49FD-992C-590138E0C0CF}" srcOrd="1" destOrd="0" presId="urn:microsoft.com/office/officeart/2018/2/layout/IconLabelList"/>
    <dgm:cxn modelId="{FAB41AB6-97F1-5D4A-8A5A-4A485F8D6F50}" type="presParOf" srcId="{C37B664B-171B-4C14-B272-0CF9E40EC8B8}" destId="{0BDEB60F-EB97-47C4-8D4D-1C1D1CEE6980}" srcOrd="2" destOrd="0" presId="urn:microsoft.com/office/officeart/2018/2/layout/IconLabelList"/>
    <dgm:cxn modelId="{1448360B-773F-574A-8904-232C51EFB8C5}" type="presParOf" srcId="{943FF367-1C1B-4AFB-946E-4DF245B53331}" destId="{4B7C071E-0ED9-4CA9-AC28-3B5DA999B086}" srcOrd="1" destOrd="0" presId="urn:microsoft.com/office/officeart/2018/2/layout/IconLabelList"/>
    <dgm:cxn modelId="{538EC504-5E29-CB4A-9F93-CAE4232013E9}" type="presParOf" srcId="{943FF367-1C1B-4AFB-946E-4DF245B53331}" destId="{6C06BF25-5D88-4B20-892D-93D3D3B04CA2}" srcOrd="2" destOrd="0" presId="urn:microsoft.com/office/officeart/2018/2/layout/IconLabelList"/>
    <dgm:cxn modelId="{0F56A717-A9AD-FB41-A65F-D23E52BBF94E}" type="presParOf" srcId="{6C06BF25-5D88-4B20-892D-93D3D3B04CA2}" destId="{BB244ED6-474E-4BE1-8A3E-9204F3F6CECD}" srcOrd="0" destOrd="0" presId="urn:microsoft.com/office/officeart/2018/2/layout/IconLabelList"/>
    <dgm:cxn modelId="{BB5B6916-866A-2E4F-858E-83182EFBC7BA}" type="presParOf" srcId="{6C06BF25-5D88-4B20-892D-93D3D3B04CA2}" destId="{B389DD61-AFAB-462E-88F0-C91C00FE78EF}" srcOrd="1" destOrd="0" presId="urn:microsoft.com/office/officeart/2018/2/layout/IconLabelList"/>
    <dgm:cxn modelId="{2ACA40B4-085E-2A4D-BDFA-BA271E5456FC}" type="presParOf" srcId="{6C06BF25-5D88-4B20-892D-93D3D3B04CA2}" destId="{9E556A56-9B8F-4385-B969-AE61E09A90F9}" srcOrd="2" destOrd="0" presId="urn:microsoft.com/office/officeart/2018/2/layout/IconLabelList"/>
    <dgm:cxn modelId="{672C3B72-C5A5-AA4A-9FDE-A8FA6AB5EE15}" type="presParOf" srcId="{943FF367-1C1B-4AFB-946E-4DF245B53331}" destId="{423A9E6A-2177-475A-BE15-58A3AAFD98B5}" srcOrd="3" destOrd="0" presId="urn:microsoft.com/office/officeart/2018/2/layout/IconLabelList"/>
    <dgm:cxn modelId="{B99CA113-E658-4840-8BC8-F1CC68E71C1C}" type="presParOf" srcId="{943FF367-1C1B-4AFB-946E-4DF245B53331}" destId="{2BC80D0D-CC1C-438A-A7C3-97F18A8238BD}" srcOrd="4" destOrd="0" presId="urn:microsoft.com/office/officeart/2018/2/layout/IconLabelList"/>
    <dgm:cxn modelId="{087744CA-1D0E-C144-98FA-61F3DD32C3B9}" type="presParOf" srcId="{2BC80D0D-CC1C-438A-A7C3-97F18A8238BD}" destId="{3B53B43B-42E1-4297-805E-5365A212B285}" srcOrd="0" destOrd="0" presId="urn:microsoft.com/office/officeart/2018/2/layout/IconLabelList"/>
    <dgm:cxn modelId="{9F541A85-3D4D-2147-9F9A-390CA8E3BAAB}" type="presParOf" srcId="{2BC80D0D-CC1C-438A-A7C3-97F18A8238BD}" destId="{A4DFED81-DA0B-44A4-9EF3-394B10051EA2}" srcOrd="1" destOrd="0" presId="urn:microsoft.com/office/officeart/2018/2/layout/IconLabelList"/>
    <dgm:cxn modelId="{44F0A774-8C22-A948-B796-9CEC07EFB743}" type="presParOf" srcId="{2BC80D0D-CC1C-438A-A7C3-97F18A8238BD}" destId="{F9C4E435-357D-47E7-A9A1-B6A34946B391}" srcOrd="2" destOrd="0" presId="urn:microsoft.com/office/officeart/2018/2/layout/IconLabelList"/>
    <dgm:cxn modelId="{69D796BD-587B-CB45-A575-9EA82E359D67}" type="presParOf" srcId="{943FF367-1C1B-4AFB-946E-4DF245B53331}" destId="{8F6B27F7-944F-4800-8AD0-230116B09586}" srcOrd="5" destOrd="0" presId="urn:microsoft.com/office/officeart/2018/2/layout/IconLabelList"/>
    <dgm:cxn modelId="{A99AA229-7137-7D48-8670-366375AF650E}" type="presParOf" srcId="{943FF367-1C1B-4AFB-946E-4DF245B53331}" destId="{77C801C1-3EB4-4281-A0F5-45E244339035}" srcOrd="6" destOrd="0" presId="urn:microsoft.com/office/officeart/2018/2/layout/IconLabelList"/>
    <dgm:cxn modelId="{4ABBE8E7-A32A-2347-A91E-1459F0B7D9F6}" type="presParOf" srcId="{77C801C1-3EB4-4281-A0F5-45E244339035}" destId="{23A2BC72-8183-4DF3-B1C0-986FB9A43E5C}" srcOrd="0" destOrd="0" presId="urn:microsoft.com/office/officeart/2018/2/layout/IconLabelList"/>
    <dgm:cxn modelId="{5E377ACB-320F-074E-AF2E-EE0A8FCD97FE}" type="presParOf" srcId="{77C801C1-3EB4-4281-A0F5-45E244339035}" destId="{263056F3-BEF4-4BE0-97B2-A98A9BAFB439}" srcOrd="1" destOrd="0" presId="urn:microsoft.com/office/officeart/2018/2/layout/IconLabelList"/>
    <dgm:cxn modelId="{36D30B39-38B7-544C-AD59-69A7A22E3CF9}" type="presParOf" srcId="{77C801C1-3EB4-4281-A0F5-45E244339035}" destId="{759BB64F-EBF3-47BE-8E05-FA04F2F071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448D1-1AEE-4B4E-A5D4-8E634E6E9D2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83355-2A53-4E82-B2D7-411788AB46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Funded by European Union Horizon 2020</a:t>
          </a:r>
          <a:r>
            <a:rPr lang="en-US" sz="1400" b="0" i="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ERA Chairs grant (#952346) 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(Project period: 1.10.2020 – 30.9.2026) </a:t>
          </a:r>
        </a:p>
      </dgm:t>
    </dgm:pt>
    <dgm:pt modelId="{318CE4E4-4837-4A4D-8400-ECA15A2C8834}" type="parTrans" cxnId="{E69378DC-932F-4113-9353-B84A6D9BF80A}">
      <dgm:prSet/>
      <dgm:spPr/>
      <dgm:t>
        <a:bodyPr/>
        <a:lstStyle/>
        <a:p>
          <a:endParaRPr lang="en-US" sz="2400"/>
        </a:p>
      </dgm:t>
    </dgm:pt>
    <dgm:pt modelId="{C4605C70-A023-4CBB-9812-9EAEBEDE5513}" type="sibTrans" cxnId="{E69378DC-932F-4113-9353-B84A6D9BF80A}">
      <dgm:prSet/>
      <dgm:spPr/>
      <dgm:t>
        <a:bodyPr/>
        <a:lstStyle/>
        <a:p>
          <a:endParaRPr lang="en-US" sz="2400"/>
        </a:p>
      </dgm:t>
    </dgm:pt>
    <dgm:pt modelId="{8AB56087-6CD7-4B00-B93A-EB01BAC486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RareBoost project aims to transform IBG into a center of excellence in Rare Disease research and innovation. </a:t>
          </a:r>
          <a:endParaRPr lang="en-US" sz="1400" dirty="0">
            <a:solidFill>
              <a:srgbClr val="01206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8AE7AA-1AB9-4CFD-9F89-584CA5FEC168}" type="parTrans" cxnId="{7A2A2AD3-0F5B-426C-8736-750532AD524B}">
      <dgm:prSet/>
      <dgm:spPr/>
      <dgm:t>
        <a:bodyPr/>
        <a:lstStyle/>
        <a:p>
          <a:endParaRPr lang="en-US" sz="2400"/>
        </a:p>
      </dgm:t>
    </dgm:pt>
    <dgm:pt modelId="{8570ACDF-79E1-4B90-8E57-59A152598327}" type="sibTrans" cxnId="{7A2A2AD3-0F5B-426C-8736-750532AD524B}">
      <dgm:prSet/>
      <dgm:spPr/>
      <dgm:t>
        <a:bodyPr/>
        <a:lstStyle/>
        <a:p>
          <a:endParaRPr lang="en-US" sz="2400"/>
        </a:p>
      </dgm:t>
    </dgm:pt>
    <dgm:pt modelId="{6E48A87C-2687-4024-B844-7BA0FE20A1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Prof.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Uğur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Özbek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joined RareBoost as the ERA Chair.</a:t>
          </a:r>
        </a:p>
      </dgm:t>
    </dgm:pt>
    <dgm:pt modelId="{220800C8-7189-4D11-B3F3-683C527685B0}" type="parTrans" cxnId="{3DBCFB7A-1522-4B9E-A1DF-EE77C5B80741}">
      <dgm:prSet/>
      <dgm:spPr/>
      <dgm:t>
        <a:bodyPr/>
        <a:lstStyle/>
        <a:p>
          <a:endParaRPr lang="en-US" sz="2400"/>
        </a:p>
      </dgm:t>
    </dgm:pt>
    <dgm:pt modelId="{A2A060A2-3C08-4E48-B04E-D07211FD2723}" type="sibTrans" cxnId="{3DBCFB7A-1522-4B9E-A1DF-EE77C5B80741}">
      <dgm:prSet/>
      <dgm:spPr/>
      <dgm:t>
        <a:bodyPr/>
        <a:lstStyle/>
        <a:p>
          <a:endParaRPr lang="en-US" sz="2400"/>
        </a:p>
      </dgm:t>
    </dgm:pt>
    <dgm:pt modelId="{5CF5EE61-4313-46DE-A4C5-EF27E0CD92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Rare and Undiagnosed Diseases Platform (</a:t>
          </a:r>
          <a:r>
            <a:rPr lang="en-US" sz="14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RUDiP</a:t>
          </a:r>
          <a:r>
            <a:rPr lang="en-US" sz="14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has been established at IBG.</a:t>
          </a:r>
        </a:p>
      </dgm:t>
    </dgm:pt>
    <dgm:pt modelId="{465C688E-C7A2-443F-A7F9-6A6401A82154}" type="parTrans" cxnId="{4A24731D-59F0-473E-88E1-5546BFA26A6D}">
      <dgm:prSet/>
      <dgm:spPr/>
      <dgm:t>
        <a:bodyPr/>
        <a:lstStyle/>
        <a:p>
          <a:endParaRPr lang="en-US" sz="2400"/>
        </a:p>
      </dgm:t>
    </dgm:pt>
    <dgm:pt modelId="{9CB617A6-59D0-4B0F-8310-0BD3C51CF205}" type="sibTrans" cxnId="{4A24731D-59F0-473E-88E1-5546BFA26A6D}">
      <dgm:prSet/>
      <dgm:spPr/>
      <dgm:t>
        <a:bodyPr/>
        <a:lstStyle/>
        <a:p>
          <a:endParaRPr lang="en-US" sz="2400"/>
        </a:p>
      </dgm:t>
    </dgm:pt>
    <dgm:pt modelId="{943FF367-1C1B-4AFB-946E-4DF245B53331}" type="pres">
      <dgm:prSet presAssocID="{ED9448D1-1AEE-4B4E-A5D4-8E634E6E9D2E}" presName="root" presStyleCnt="0">
        <dgm:presLayoutVars>
          <dgm:dir/>
          <dgm:resizeHandles val="exact"/>
        </dgm:presLayoutVars>
      </dgm:prSet>
      <dgm:spPr/>
    </dgm:pt>
    <dgm:pt modelId="{C37B664B-171B-4C14-B272-0CF9E40EC8B8}" type="pres">
      <dgm:prSet presAssocID="{71F83355-2A53-4E82-B2D7-411788AB46ED}" presName="compNode" presStyleCnt="0"/>
      <dgm:spPr/>
    </dgm:pt>
    <dgm:pt modelId="{EDAF80B3-1BFA-49A9-BD9E-A578C5F841BE}" type="pres">
      <dgm:prSet presAssocID="{71F83355-2A53-4E82-B2D7-411788AB4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707A6CA-6ECA-49FD-992C-590138E0C0CF}" type="pres">
      <dgm:prSet presAssocID="{71F83355-2A53-4E82-B2D7-411788AB46ED}" presName="spaceRect" presStyleCnt="0"/>
      <dgm:spPr/>
    </dgm:pt>
    <dgm:pt modelId="{0BDEB60F-EB97-47C4-8D4D-1C1D1CEE6980}" type="pres">
      <dgm:prSet presAssocID="{71F83355-2A53-4E82-B2D7-411788AB46ED}" presName="textRect" presStyleLbl="revTx" presStyleIdx="0" presStyleCnt="4" custScaleX="155381">
        <dgm:presLayoutVars>
          <dgm:chMax val="1"/>
          <dgm:chPref val="1"/>
        </dgm:presLayoutVars>
      </dgm:prSet>
      <dgm:spPr/>
    </dgm:pt>
    <dgm:pt modelId="{4B7C071E-0ED9-4CA9-AC28-3B5DA999B086}" type="pres">
      <dgm:prSet presAssocID="{C4605C70-A023-4CBB-9812-9EAEBEDE5513}" presName="sibTrans" presStyleCnt="0"/>
      <dgm:spPr/>
    </dgm:pt>
    <dgm:pt modelId="{6C06BF25-5D88-4B20-892D-93D3D3B04CA2}" type="pres">
      <dgm:prSet presAssocID="{8AB56087-6CD7-4B00-B93A-EB01BAC48629}" presName="compNode" presStyleCnt="0"/>
      <dgm:spPr/>
    </dgm:pt>
    <dgm:pt modelId="{BB244ED6-474E-4BE1-8A3E-9204F3F6CECD}" type="pres">
      <dgm:prSet presAssocID="{8AB56087-6CD7-4B00-B93A-EB01BAC486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389DD61-AFAB-462E-88F0-C91C00FE78EF}" type="pres">
      <dgm:prSet presAssocID="{8AB56087-6CD7-4B00-B93A-EB01BAC48629}" presName="spaceRect" presStyleCnt="0"/>
      <dgm:spPr/>
    </dgm:pt>
    <dgm:pt modelId="{9E556A56-9B8F-4385-B969-AE61E09A90F9}" type="pres">
      <dgm:prSet presAssocID="{8AB56087-6CD7-4B00-B93A-EB01BAC48629}" presName="textRect" presStyleLbl="revTx" presStyleIdx="1" presStyleCnt="4" custScaleX="207387">
        <dgm:presLayoutVars>
          <dgm:chMax val="1"/>
          <dgm:chPref val="1"/>
        </dgm:presLayoutVars>
      </dgm:prSet>
      <dgm:spPr/>
    </dgm:pt>
    <dgm:pt modelId="{423A9E6A-2177-475A-BE15-58A3AAFD98B5}" type="pres">
      <dgm:prSet presAssocID="{8570ACDF-79E1-4B90-8E57-59A152598327}" presName="sibTrans" presStyleCnt="0"/>
      <dgm:spPr/>
    </dgm:pt>
    <dgm:pt modelId="{2BC80D0D-CC1C-438A-A7C3-97F18A8238BD}" type="pres">
      <dgm:prSet presAssocID="{6E48A87C-2687-4024-B844-7BA0FE20A185}" presName="compNode" presStyleCnt="0"/>
      <dgm:spPr/>
    </dgm:pt>
    <dgm:pt modelId="{3B53B43B-42E1-4297-805E-5365A212B285}" type="pres">
      <dgm:prSet presAssocID="{6E48A87C-2687-4024-B844-7BA0FE20A1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4DFED81-DA0B-44A4-9EF3-394B10051EA2}" type="pres">
      <dgm:prSet presAssocID="{6E48A87C-2687-4024-B844-7BA0FE20A185}" presName="spaceRect" presStyleCnt="0"/>
      <dgm:spPr/>
    </dgm:pt>
    <dgm:pt modelId="{F9C4E435-357D-47E7-A9A1-B6A34946B391}" type="pres">
      <dgm:prSet presAssocID="{6E48A87C-2687-4024-B844-7BA0FE20A185}" presName="textRect" presStyleLbl="revTx" presStyleIdx="2" presStyleCnt="4">
        <dgm:presLayoutVars>
          <dgm:chMax val="1"/>
          <dgm:chPref val="1"/>
        </dgm:presLayoutVars>
      </dgm:prSet>
      <dgm:spPr/>
    </dgm:pt>
    <dgm:pt modelId="{8F6B27F7-944F-4800-8AD0-230116B09586}" type="pres">
      <dgm:prSet presAssocID="{A2A060A2-3C08-4E48-B04E-D07211FD2723}" presName="sibTrans" presStyleCnt="0"/>
      <dgm:spPr/>
    </dgm:pt>
    <dgm:pt modelId="{77C801C1-3EB4-4281-A0F5-45E244339035}" type="pres">
      <dgm:prSet presAssocID="{5CF5EE61-4313-46DE-A4C5-EF27E0CD92ED}" presName="compNode" presStyleCnt="0"/>
      <dgm:spPr/>
    </dgm:pt>
    <dgm:pt modelId="{23A2BC72-8183-4DF3-B1C0-986FB9A43E5C}" type="pres">
      <dgm:prSet presAssocID="{5CF5EE61-4313-46DE-A4C5-EF27E0CD92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63056F3-BEF4-4BE0-97B2-A98A9BAFB439}" type="pres">
      <dgm:prSet presAssocID="{5CF5EE61-4313-46DE-A4C5-EF27E0CD92ED}" presName="spaceRect" presStyleCnt="0"/>
      <dgm:spPr/>
    </dgm:pt>
    <dgm:pt modelId="{759BB64F-EBF3-47BE-8E05-FA04F2F071DC}" type="pres">
      <dgm:prSet presAssocID="{5CF5EE61-4313-46DE-A4C5-EF27E0CD92ED}" presName="textRect" presStyleLbl="revTx" presStyleIdx="3" presStyleCnt="4" custScaleX="129152">
        <dgm:presLayoutVars>
          <dgm:chMax val="1"/>
          <dgm:chPref val="1"/>
        </dgm:presLayoutVars>
      </dgm:prSet>
      <dgm:spPr/>
    </dgm:pt>
  </dgm:ptLst>
  <dgm:cxnLst>
    <dgm:cxn modelId="{0B16EB16-068C-48A3-972A-0AD2539A3D48}" type="presOf" srcId="{ED9448D1-1AEE-4B4E-A5D4-8E634E6E9D2E}" destId="{943FF367-1C1B-4AFB-946E-4DF245B53331}" srcOrd="0" destOrd="0" presId="urn:microsoft.com/office/officeart/2018/2/layout/IconLabelList"/>
    <dgm:cxn modelId="{4A24731D-59F0-473E-88E1-5546BFA26A6D}" srcId="{ED9448D1-1AEE-4B4E-A5D4-8E634E6E9D2E}" destId="{5CF5EE61-4313-46DE-A4C5-EF27E0CD92ED}" srcOrd="3" destOrd="0" parTransId="{465C688E-C7A2-443F-A7F9-6A6401A82154}" sibTransId="{9CB617A6-59D0-4B0F-8310-0BD3C51CF205}"/>
    <dgm:cxn modelId="{775E0A3A-2279-7046-A44E-7167A2EF6B8E}" type="presOf" srcId="{71F83355-2A53-4E82-B2D7-411788AB46ED}" destId="{0BDEB60F-EB97-47C4-8D4D-1C1D1CEE6980}" srcOrd="0" destOrd="0" presId="urn:microsoft.com/office/officeart/2018/2/layout/IconLabelList"/>
    <dgm:cxn modelId="{04B42B4F-9E0B-164B-B02A-ECE020E06609}" type="presOf" srcId="{5CF5EE61-4313-46DE-A4C5-EF27E0CD92ED}" destId="{759BB64F-EBF3-47BE-8E05-FA04F2F071DC}" srcOrd="0" destOrd="0" presId="urn:microsoft.com/office/officeart/2018/2/layout/IconLabelList"/>
    <dgm:cxn modelId="{3DBCFB7A-1522-4B9E-A1DF-EE77C5B80741}" srcId="{ED9448D1-1AEE-4B4E-A5D4-8E634E6E9D2E}" destId="{6E48A87C-2687-4024-B844-7BA0FE20A185}" srcOrd="2" destOrd="0" parTransId="{220800C8-7189-4D11-B3F3-683C527685B0}" sibTransId="{A2A060A2-3C08-4E48-B04E-D07211FD2723}"/>
    <dgm:cxn modelId="{9C79E2A5-68F1-E346-86E0-C0CB96BED23B}" type="presOf" srcId="{6E48A87C-2687-4024-B844-7BA0FE20A185}" destId="{F9C4E435-357D-47E7-A9A1-B6A34946B391}" srcOrd="0" destOrd="0" presId="urn:microsoft.com/office/officeart/2018/2/layout/IconLabelList"/>
    <dgm:cxn modelId="{D033AACA-650C-3542-8838-12D1BD6A5E65}" type="presOf" srcId="{8AB56087-6CD7-4B00-B93A-EB01BAC48629}" destId="{9E556A56-9B8F-4385-B969-AE61E09A90F9}" srcOrd="0" destOrd="0" presId="urn:microsoft.com/office/officeart/2018/2/layout/IconLabelList"/>
    <dgm:cxn modelId="{7A2A2AD3-0F5B-426C-8736-750532AD524B}" srcId="{ED9448D1-1AEE-4B4E-A5D4-8E634E6E9D2E}" destId="{8AB56087-6CD7-4B00-B93A-EB01BAC48629}" srcOrd="1" destOrd="0" parTransId="{748AE7AA-1AB9-4CFD-9F89-584CA5FEC168}" sibTransId="{8570ACDF-79E1-4B90-8E57-59A152598327}"/>
    <dgm:cxn modelId="{E69378DC-932F-4113-9353-B84A6D9BF80A}" srcId="{ED9448D1-1AEE-4B4E-A5D4-8E634E6E9D2E}" destId="{71F83355-2A53-4E82-B2D7-411788AB46ED}" srcOrd="0" destOrd="0" parTransId="{318CE4E4-4837-4A4D-8400-ECA15A2C8834}" sibTransId="{C4605C70-A023-4CBB-9812-9EAEBEDE5513}"/>
    <dgm:cxn modelId="{105703BE-69EF-F841-99DE-E66D216E61E4}" type="presParOf" srcId="{943FF367-1C1B-4AFB-946E-4DF245B53331}" destId="{C37B664B-171B-4C14-B272-0CF9E40EC8B8}" srcOrd="0" destOrd="0" presId="urn:microsoft.com/office/officeart/2018/2/layout/IconLabelList"/>
    <dgm:cxn modelId="{5C64CC98-66FC-9D49-9DC6-997EBB15702F}" type="presParOf" srcId="{C37B664B-171B-4C14-B272-0CF9E40EC8B8}" destId="{EDAF80B3-1BFA-49A9-BD9E-A578C5F841BE}" srcOrd="0" destOrd="0" presId="urn:microsoft.com/office/officeart/2018/2/layout/IconLabelList"/>
    <dgm:cxn modelId="{D75ECC4B-C58A-B444-9906-A4AC1E34D383}" type="presParOf" srcId="{C37B664B-171B-4C14-B272-0CF9E40EC8B8}" destId="{E707A6CA-6ECA-49FD-992C-590138E0C0CF}" srcOrd="1" destOrd="0" presId="urn:microsoft.com/office/officeart/2018/2/layout/IconLabelList"/>
    <dgm:cxn modelId="{BD79369A-90B3-5045-8F5A-9607350A362A}" type="presParOf" srcId="{C37B664B-171B-4C14-B272-0CF9E40EC8B8}" destId="{0BDEB60F-EB97-47C4-8D4D-1C1D1CEE6980}" srcOrd="2" destOrd="0" presId="urn:microsoft.com/office/officeart/2018/2/layout/IconLabelList"/>
    <dgm:cxn modelId="{1448360B-773F-574A-8904-232C51EFB8C5}" type="presParOf" srcId="{943FF367-1C1B-4AFB-946E-4DF245B53331}" destId="{4B7C071E-0ED9-4CA9-AC28-3B5DA999B086}" srcOrd="1" destOrd="0" presId="urn:microsoft.com/office/officeart/2018/2/layout/IconLabelList"/>
    <dgm:cxn modelId="{538EC504-5E29-CB4A-9F93-CAE4232013E9}" type="presParOf" srcId="{943FF367-1C1B-4AFB-946E-4DF245B53331}" destId="{6C06BF25-5D88-4B20-892D-93D3D3B04CA2}" srcOrd="2" destOrd="0" presId="urn:microsoft.com/office/officeart/2018/2/layout/IconLabelList"/>
    <dgm:cxn modelId="{2F46A36C-BB64-D54F-B94B-503B18CE3448}" type="presParOf" srcId="{6C06BF25-5D88-4B20-892D-93D3D3B04CA2}" destId="{BB244ED6-474E-4BE1-8A3E-9204F3F6CECD}" srcOrd="0" destOrd="0" presId="urn:microsoft.com/office/officeart/2018/2/layout/IconLabelList"/>
    <dgm:cxn modelId="{08F7600E-DF49-7945-9420-C8EA18C1A0E8}" type="presParOf" srcId="{6C06BF25-5D88-4B20-892D-93D3D3B04CA2}" destId="{B389DD61-AFAB-462E-88F0-C91C00FE78EF}" srcOrd="1" destOrd="0" presId="urn:microsoft.com/office/officeart/2018/2/layout/IconLabelList"/>
    <dgm:cxn modelId="{27B66B5F-39A9-3040-BC18-A3571FB018C2}" type="presParOf" srcId="{6C06BF25-5D88-4B20-892D-93D3D3B04CA2}" destId="{9E556A56-9B8F-4385-B969-AE61E09A90F9}" srcOrd="2" destOrd="0" presId="urn:microsoft.com/office/officeart/2018/2/layout/IconLabelList"/>
    <dgm:cxn modelId="{672C3B72-C5A5-AA4A-9FDE-A8FA6AB5EE15}" type="presParOf" srcId="{943FF367-1C1B-4AFB-946E-4DF245B53331}" destId="{423A9E6A-2177-475A-BE15-58A3AAFD98B5}" srcOrd="3" destOrd="0" presId="urn:microsoft.com/office/officeart/2018/2/layout/IconLabelList"/>
    <dgm:cxn modelId="{B99CA113-E658-4840-8BC8-F1CC68E71C1C}" type="presParOf" srcId="{943FF367-1C1B-4AFB-946E-4DF245B53331}" destId="{2BC80D0D-CC1C-438A-A7C3-97F18A8238BD}" srcOrd="4" destOrd="0" presId="urn:microsoft.com/office/officeart/2018/2/layout/IconLabelList"/>
    <dgm:cxn modelId="{7E93503D-70ED-E549-85C6-A07EFD42743F}" type="presParOf" srcId="{2BC80D0D-CC1C-438A-A7C3-97F18A8238BD}" destId="{3B53B43B-42E1-4297-805E-5365A212B285}" srcOrd="0" destOrd="0" presId="urn:microsoft.com/office/officeart/2018/2/layout/IconLabelList"/>
    <dgm:cxn modelId="{9DD3337C-673D-6E4D-9A66-E5CB5B943C0D}" type="presParOf" srcId="{2BC80D0D-CC1C-438A-A7C3-97F18A8238BD}" destId="{A4DFED81-DA0B-44A4-9EF3-394B10051EA2}" srcOrd="1" destOrd="0" presId="urn:microsoft.com/office/officeart/2018/2/layout/IconLabelList"/>
    <dgm:cxn modelId="{F447254A-AB04-3144-8008-D42E494D61DB}" type="presParOf" srcId="{2BC80D0D-CC1C-438A-A7C3-97F18A8238BD}" destId="{F9C4E435-357D-47E7-A9A1-B6A34946B391}" srcOrd="2" destOrd="0" presId="urn:microsoft.com/office/officeart/2018/2/layout/IconLabelList"/>
    <dgm:cxn modelId="{69D796BD-587B-CB45-A575-9EA82E359D67}" type="presParOf" srcId="{943FF367-1C1B-4AFB-946E-4DF245B53331}" destId="{8F6B27F7-944F-4800-8AD0-230116B09586}" srcOrd="5" destOrd="0" presId="urn:microsoft.com/office/officeart/2018/2/layout/IconLabelList"/>
    <dgm:cxn modelId="{A99AA229-7137-7D48-8670-366375AF650E}" type="presParOf" srcId="{943FF367-1C1B-4AFB-946E-4DF245B53331}" destId="{77C801C1-3EB4-4281-A0F5-45E244339035}" srcOrd="6" destOrd="0" presId="urn:microsoft.com/office/officeart/2018/2/layout/IconLabelList"/>
    <dgm:cxn modelId="{6F32B2E6-EAE8-164C-8B3A-548C7991CA49}" type="presParOf" srcId="{77C801C1-3EB4-4281-A0F5-45E244339035}" destId="{23A2BC72-8183-4DF3-B1C0-986FB9A43E5C}" srcOrd="0" destOrd="0" presId="urn:microsoft.com/office/officeart/2018/2/layout/IconLabelList"/>
    <dgm:cxn modelId="{DEAC5E88-CE54-8643-8A34-5C7EAB309DD8}" type="presParOf" srcId="{77C801C1-3EB4-4281-A0F5-45E244339035}" destId="{263056F3-BEF4-4BE0-97B2-A98A9BAFB439}" srcOrd="1" destOrd="0" presId="urn:microsoft.com/office/officeart/2018/2/layout/IconLabelList"/>
    <dgm:cxn modelId="{D2227EFA-458C-C749-9ADA-E3324207AF4A}" type="presParOf" srcId="{77C801C1-3EB4-4281-A0F5-45E244339035}" destId="{759BB64F-EBF3-47BE-8E05-FA04F2F071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F80B3-1BFA-49A9-BD9E-A578C5F841BE}">
      <dsp:nvSpPr>
        <dsp:cNvPr id="0" name=""/>
        <dsp:cNvSpPr/>
      </dsp:nvSpPr>
      <dsp:spPr>
        <a:xfrm>
          <a:off x="705691" y="871414"/>
          <a:ext cx="541845" cy="541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EB60F-EB97-47C4-8D4D-1C1D1CEE6980}">
      <dsp:nvSpPr>
        <dsp:cNvPr id="0" name=""/>
        <dsp:cNvSpPr/>
      </dsp:nvSpPr>
      <dsp:spPr>
        <a:xfrm>
          <a:off x="979" y="1645971"/>
          <a:ext cx="1951270" cy="77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Avrupa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Birliği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Ufuk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2020 “ERA Chairs”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hibesi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ile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finanse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edilmiştir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no. 952346) (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dönemi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1.10.2020 – 30.9.2026)</a:t>
          </a:r>
          <a:endParaRPr lang="en-US" sz="1400" kern="1200" dirty="0">
            <a:solidFill>
              <a:srgbClr val="012061"/>
            </a:solidFill>
          </a:endParaRPr>
        </a:p>
      </dsp:txBody>
      <dsp:txXfrm>
        <a:off x="979" y="1645971"/>
        <a:ext cx="1951270" cy="775823"/>
      </dsp:txXfrm>
    </dsp:sp>
    <dsp:sp modelId="{BB244ED6-474E-4BE1-8A3E-9204F3F6CECD}">
      <dsp:nvSpPr>
        <dsp:cNvPr id="0" name=""/>
        <dsp:cNvSpPr/>
      </dsp:nvSpPr>
      <dsp:spPr>
        <a:xfrm>
          <a:off x="2897620" y="871414"/>
          <a:ext cx="541845" cy="541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56A56-9B8F-4385-B969-AE61E09A90F9}">
      <dsp:nvSpPr>
        <dsp:cNvPr id="0" name=""/>
        <dsp:cNvSpPr/>
      </dsp:nvSpPr>
      <dsp:spPr>
        <a:xfrm>
          <a:off x="2162967" y="1645971"/>
          <a:ext cx="2011150" cy="77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RareBoost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projesi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IBG'yi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Nadir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Hastalık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araştırmaları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inovasyonunda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bir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mükemmeliyet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merkezine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dönüştürmeyi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amaçlar</a:t>
          </a:r>
          <a:r>
            <a:rPr lang="en-US" sz="1400" b="0" i="0" kern="12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kern="1200" dirty="0"/>
        </a:p>
      </dsp:txBody>
      <dsp:txXfrm>
        <a:off x="2162967" y="1645971"/>
        <a:ext cx="2011150" cy="775823"/>
      </dsp:txXfrm>
    </dsp:sp>
    <dsp:sp modelId="{3B53B43B-42E1-4297-805E-5365A212B285}">
      <dsp:nvSpPr>
        <dsp:cNvPr id="0" name=""/>
        <dsp:cNvSpPr/>
      </dsp:nvSpPr>
      <dsp:spPr>
        <a:xfrm>
          <a:off x="4941516" y="871414"/>
          <a:ext cx="541845" cy="541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E435-357D-47E7-A9A1-B6A34946B391}">
      <dsp:nvSpPr>
        <dsp:cNvPr id="0" name=""/>
        <dsp:cNvSpPr/>
      </dsp:nvSpPr>
      <dsp:spPr>
        <a:xfrm>
          <a:off x="4384836" y="1645971"/>
          <a:ext cx="1655206" cy="77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R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 başkanlığını Prof. Dr. Uğur Özbek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yapmaktadır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kern="1200" dirty="0"/>
        </a:p>
      </dsp:txBody>
      <dsp:txXfrm>
        <a:off x="4384836" y="1645971"/>
        <a:ext cx="1655206" cy="775823"/>
      </dsp:txXfrm>
    </dsp:sp>
    <dsp:sp modelId="{23A2BC72-8183-4DF3-B1C0-986FB9A43E5C}">
      <dsp:nvSpPr>
        <dsp:cNvPr id="0" name=""/>
        <dsp:cNvSpPr/>
      </dsp:nvSpPr>
      <dsp:spPr>
        <a:xfrm>
          <a:off x="6941547" y="871414"/>
          <a:ext cx="541845" cy="5418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BB64F-EBF3-47BE-8E05-FA04F2F071DC}">
      <dsp:nvSpPr>
        <dsp:cNvPr id="0" name=""/>
        <dsp:cNvSpPr/>
      </dsp:nvSpPr>
      <dsp:spPr>
        <a:xfrm>
          <a:off x="6250759" y="1645971"/>
          <a:ext cx="1923419" cy="77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kapsamında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İBG'de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Nadir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Teşhis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Edilemeyen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Hastalıklar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Platformu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RUDiP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en-US" sz="1400" kern="1200" dirty="0" err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kurulmuştur</a:t>
          </a:r>
          <a:r>
            <a:rPr lang="en-US" sz="1400" kern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400" kern="1200" dirty="0"/>
        </a:p>
      </dsp:txBody>
      <dsp:txXfrm>
        <a:off x="6250759" y="1645971"/>
        <a:ext cx="1923419" cy="77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F80B3-1BFA-49A9-BD9E-A578C5F841BE}">
      <dsp:nvSpPr>
        <dsp:cNvPr id="0" name=""/>
        <dsp:cNvSpPr/>
      </dsp:nvSpPr>
      <dsp:spPr>
        <a:xfrm>
          <a:off x="614870" y="849899"/>
          <a:ext cx="499130" cy="499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EB60F-EB97-47C4-8D4D-1C1D1CEE6980}">
      <dsp:nvSpPr>
        <dsp:cNvPr id="0" name=""/>
        <dsp:cNvSpPr/>
      </dsp:nvSpPr>
      <dsp:spPr>
        <a:xfrm>
          <a:off x="2708" y="1588109"/>
          <a:ext cx="1723454" cy="8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Funded by European Union Horizon 2020</a:t>
          </a:r>
          <a:r>
            <a:rPr lang="en-US" sz="1400" b="0" i="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ERA Chairs grant (#952346)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(Project period: 1.10.2020 – 30.9.2026) </a:t>
          </a:r>
        </a:p>
      </dsp:txBody>
      <dsp:txXfrm>
        <a:off x="2708" y="1588109"/>
        <a:ext cx="1723454" cy="855200"/>
      </dsp:txXfrm>
    </dsp:sp>
    <dsp:sp modelId="{BB244ED6-474E-4BE1-8A3E-9204F3F6CECD}">
      <dsp:nvSpPr>
        <dsp:cNvPr id="0" name=""/>
        <dsp:cNvSpPr/>
      </dsp:nvSpPr>
      <dsp:spPr>
        <a:xfrm>
          <a:off x="2820851" y="849899"/>
          <a:ext cx="499130" cy="499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56A56-9B8F-4385-B969-AE61E09A90F9}">
      <dsp:nvSpPr>
        <dsp:cNvPr id="0" name=""/>
        <dsp:cNvSpPr/>
      </dsp:nvSpPr>
      <dsp:spPr>
        <a:xfrm>
          <a:off x="1920269" y="1588109"/>
          <a:ext cx="2300294" cy="8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RareBoost project aims to transform IBG into a center of excellence in Rare Disease research and innovation. </a:t>
          </a:r>
          <a:endParaRPr lang="en-US" sz="1400" kern="1200" dirty="0">
            <a:solidFill>
              <a:srgbClr val="01206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20269" y="1588109"/>
        <a:ext cx="2300294" cy="855200"/>
      </dsp:txXfrm>
    </dsp:sp>
    <dsp:sp modelId="{3B53B43B-42E1-4297-805E-5365A212B285}">
      <dsp:nvSpPr>
        <dsp:cNvPr id="0" name=""/>
        <dsp:cNvSpPr/>
      </dsp:nvSpPr>
      <dsp:spPr>
        <a:xfrm>
          <a:off x="4719694" y="849899"/>
          <a:ext cx="499130" cy="4991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E435-357D-47E7-A9A1-B6A34946B391}">
      <dsp:nvSpPr>
        <dsp:cNvPr id="0" name=""/>
        <dsp:cNvSpPr/>
      </dsp:nvSpPr>
      <dsp:spPr>
        <a:xfrm>
          <a:off x="4414670" y="1588109"/>
          <a:ext cx="1109179" cy="8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Prof.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Uğur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Özbek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joined RareBoost as the ERA Chair.</a:t>
          </a:r>
        </a:p>
      </dsp:txBody>
      <dsp:txXfrm>
        <a:off x="4414670" y="1588109"/>
        <a:ext cx="1109179" cy="855200"/>
      </dsp:txXfrm>
    </dsp:sp>
    <dsp:sp modelId="{23A2BC72-8183-4DF3-B1C0-986FB9A43E5C}">
      <dsp:nvSpPr>
        <dsp:cNvPr id="0" name=""/>
        <dsp:cNvSpPr/>
      </dsp:nvSpPr>
      <dsp:spPr>
        <a:xfrm>
          <a:off x="6184655" y="849899"/>
          <a:ext cx="499130" cy="4991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BB64F-EBF3-47BE-8E05-FA04F2F071DC}">
      <dsp:nvSpPr>
        <dsp:cNvPr id="0" name=""/>
        <dsp:cNvSpPr/>
      </dsp:nvSpPr>
      <dsp:spPr>
        <a:xfrm>
          <a:off x="5717956" y="1588109"/>
          <a:ext cx="1432527" cy="8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Rare and Undiagnosed Diseases Platform (</a:t>
          </a:r>
          <a:r>
            <a:rPr lang="en-US" sz="1400" kern="1200" dirty="0" err="1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RUDiP</a:t>
          </a:r>
          <a:r>
            <a:rPr lang="en-US" sz="1400" kern="1200" dirty="0">
              <a:solidFill>
                <a:srgbClr val="012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has been established at IBG.</a:t>
          </a:r>
        </a:p>
      </dsp:txBody>
      <dsp:txXfrm>
        <a:off x="5717956" y="1588109"/>
        <a:ext cx="1432527" cy="85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C10C-6B50-7A49-95B8-0F84ACD3BAB0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7A9C-A494-844D-87F2-362ECB1E3A1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61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main mission is to align the IBG’s already existing research capacity for rare disease research efforts, specifically on the molecular mechanisms behind rare genetic diseases and developing novel solutions.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this mission, our vision is to execute top quality research to uncover the mechanisms underpinning rare genetic diseases and to implement these findings to develop novel therapeutic treatments.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69683-57D5-4B36-B3A2-5B0357E4F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2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C53C3-3782-9FA2-6F20-94DF775D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67ABD3C7-F146-C221-4B54-F0E49E68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1E5F298-A5EA-0A7E-9BEE-857C7E151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main mission is to align the IBG’s already existing research capacity for rare disease research efforts, specifically on the molecular mechanisms behind rare genetic diseases and developing novel solutions.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this mission, our vision is to execute top quality research to uncover the mechanisms underpinning rare genetic diseases and to implement these findings to develop novel therapeutic treatments.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656D76-236F-CDA4-9CD4-ADCF0C13F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69683-57D5-4B36-B3A2-5B0357E4F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3AB6-8D9A-FB38-7D9C-EDCD9014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41360-59C7-96F0-F39F-86AE031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3732-B032-2967-3B35-6C6073A7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6FD8-1F1B-C141-0B39-7324FC88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D860-F6F2-C391-E828-C5F5C36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9786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189E-88C4-8CCB-00CF-1F44122C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95EDE-F29F-C04B-50A1-B6B3227F0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5D82-607D-4402-5B1A-F258ECDC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8674-D23A-FB61-DC95-51FED7EF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55ED-4BB6-89B0-01D7-92E65B14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3976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0858E-AA3F-E48D-2ABE-67315FC5C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C063E-3B60-F95C-C2D9-B9B993260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A92B-87B9-CFE9-BF54-D7EFFE72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7297-A5A2-AA72-098D-D3A4987B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39117-CC08-D519-2F37-41B67272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7829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1"/>
          <p:cNvSpPr/>
          <p:nvPr userDrawn="1"/>
        </p:nvSpPr>
        <p:spPr>
          <a:xfrm>
            <a:off x="0" y="-1683"/>
            <a:ext cx="329600" cy="2072892"/>
          </a:xfrm>
          <a:prstGeom prst="rect">
            <a:avLst/>
          </a:prstGeom>
          <a:solidFill>
            <a:srgbClr val="016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5A2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D75D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F09A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F09A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D4275"/>
                </a:solidFill>
                <a:latin typeface="Helvetica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0823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▪"/>
              <a:defRPr sz="3733">
                <a:solidFill>
                  <a:srgbClr val="0D4275"/>
                </a:solidFill>
                <a:latin typeface="Helvetica" pitchFamily="2" charset="0"/>
              </a:defRPr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 dirty="0"/>
          </a:p>
        </p:txBody>
      </p:sp>
      <p:sp>
        <p:nvSpPr>
          <p:cNvPr id="10" name="Shape 27"/>
          <p:cNvSpPr/>
          <p:nvPr userDrawn="1"/>
        </p:nvSpPr>
        <p:spPr>
          <a:xfrm>
            <a:off x="0" y="-1684"/>
            <a:ext cx="12192000" cy="976000"/>
          </a:xfrm>
          <a:prstGeom prst="rect">
            <a:avLst/>
          </a:prstGeom>
          <a:solidFill>
            <a:srgbClr val="0D42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1A6F28-D85C-DB43-B72F-2C418FF63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73" y="113730"/>
            <a:ext cx="10500827" cy="7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7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1D1-5D73-5C07-0301-D2279E6B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541-8DAE-0AA1-7DC6-FD4DB350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672B-5CBE-F645-A1F8-DBC9DA92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D36F-0BDC-9E32-4C9B-B80EF108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7152-3C88-8C65-6558-9B097DDA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5139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92D-74A7-C46E-E8E1-6548AE39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9F3F-9A7F-79B5-AFFD-5F3BB4B3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93141-5E6D-51D7-1F07-090E2405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E677-43E2-9FF5-92C0-42BECFC6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BE0AA-B211-B1C7-A303-6BCAD9E3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708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3084-89CB-625F-A837-6771617C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485C-5AC4-79BD-B533-C6BA5AA85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E9C5B-C37D-1D91-89B3-E4FDF412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77A2E-8931-20A3-2DB1-F0F2D526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DE28A-8DA6-05DA-AF99-4D9EB04F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F896A-888F-ED10-F01B-7A95F109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939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6ABE-A0D5-A98E-738F-B919FAEA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DC2BE-C48C-1AF6-1146-45E0F681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9AEDA-C8A3-99DD-24F8-E8B657F3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F5C66-EDA8-1ED1-6CDD-4A5AB4D30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4FE1B-779D-F246-B7B8-43439B38A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8973D-73AF-ABB4-CB9F-CBAF506D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A6FFC-D7B6-8BB4-F6B2-7118070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FE917-F8F0-0601-FEDF-23B2FBA9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46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D59-C79B-C99E-0124-89D36042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C3A20-D093-ED28-011F-ABF1A7A8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427CE-0A0B-C674-F6DB-1F9F6799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04063-8FBC-5CAC-9F4F-CB0374E9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480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26449-C9ED-2703-360F-D3E23C22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83787-D814-4CA2-309C-D72E57D9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62E0F-B50F-0B64-3A36-6DB0F03A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054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D0C7-B650-FFEA-6DAC-4E107CD5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2962-BA75-82CE-257E-F9600224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8BDE2-60C6-5999-9BF9-4B41B4DE3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466D-6FA0-6D56-4642-1C6A5F45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5C84-C4D1-EDFF-B84A-E201A469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6D7D-79BB-3DFA-3E4C-1A6B32F9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5680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0E30-566E-AF65-4BA7-61B3FE3C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8EE84-BAF5-C43C-D8B0-4ABB71C0B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972F0-B8BC-7BA1-9D8C-7047E40DC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8F777-31D4-F741-1936-C904DA8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DB9B0-DA5B-AF41-5C62-778166E1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B0307-EE21-56DC-73DE-7254F34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098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E66DE-078A-1CA5-0905-770DECF2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8612C-66A6-B5C1-75E7-E139983A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0138-1E4C-A517-69D9-527D396A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6D3A-C7FF-2047-BCD0-CE317B93A656}" type="datetimeFigureOut">
              <a:rPr lang="en-TR" smtClean="0"/>
              <a:t>8.03.2024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1879-B9BF-EF1F-3E8C-74CA4540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4C806-86F3-666A-F6A5-78A4B1DA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ibg.edu.tr/research-programs/groups/ibg-rare-diseases/" TargetMode="External"/><Relationship Id="rId4" Type="http://schemas.openxmlformats.org/officeDocument/2006/relationships/hyperlink" Target="https://rareboost.ibg.edu.t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ibg.edu.tr/research-programs/groups/ibg-rare-diseases/" TargetMode="External"/><Relationship Id="rId4" Type="http://schemas.openxmlformats.org/officeDocument/2006/relationships/hyperlink" Target="https://rareboost.ibg.edu.t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rareboost.ibg.edu.tr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ibg.edu.tr/research-programs/groups/ibg-rare-diseases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rareboost.ibg.edu.tr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ibg.edu.tr/research-programs/groups/ibg-rare-diseases/" TargetMode="Externa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72833" y="1431948"/>
            <a:ext cx="6764055" cy="99184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RareBoost Project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1171B7-B8CA-A047-8F86-3D3C99F5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6" y="1809102"/>
            <a:ext cx="4400097" cy="4031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27500C-BC8F-D904-FBEF-69444D88FC67}"/>
              </a:ext>
            </a:extLst>
          </p:cNvPr>
          <p:cNvSpPr/>
          <p:nvPr/>
        </p:nvSpPr>
        <p:spPr>
          <a:xfrm>
            <a:off x="1315233" y="1052186"/>
            <a:ext cx="137786" cy="68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EAEAE-3566-A51A-4130-1F1C47FF0EA7}"/>
              </a:ext>
            </a:extLst>
          </p:cNvPr>
          <p:cNvSpPr txBox="1"/>
          <p:nvPr/>
        </p:nvSpPr>
        <p:spPr>
          <a:xfrm>
            <a:off x="4850273" y="2423788"/>
            <a:ext cx="6764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by European Union Horizon 2020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 Chairs grant (#952346) 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(Project period: 1.10.2020 – 30.9.2026)</a:t>
            </a: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TR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project aims to transform IBG into a center of excellence in Rare Disease research and innovation, focusing on four fundamental components listed in the RareBoost logo.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Uğur Özbek joined RareBoost as the ERA Chair.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Rare and Undiagnosed Diseases Platform (RUDiP) has been established at IBG.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8262C-07DA-472E-422D-8BC5EC832F5C}"/>
              </a:ext>
            </a:extLst>
          </p:cNvPr>
          <p:cNvSpPr txBox="1"/>
          <p:nvPr/>
        </p:nvSpPr>
        <p:spPr>
          <a:xfrm>
            <a:off x="2519403" y="5841062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BBE4-726E-0EF3-50CD-705CB50A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D1F11E-B76D-C684-E0E9-917AB6F4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833" y="1431948"/>
            <a:ext cx="6764055" cy="99184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RareBoost Projesi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D1E7CD-479E-7915-0FB7-8AD9B29E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6" y="1809102"/>
            <a:ext cx="4400097" cy="4031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FE0E07-7EF4-B45B-BC63-DE76C7509B2A}"/>
              </a:ext>
            </a:extLst>
          </p:cNvPr>
          <p:cNvSpPr/>
          <p:nvPr/>
        </p:nvSpPr>
        <p:spPr>
          <a:xfrm>
            <a:off x="1315233" y="1052186"/>
            <a:ext cx="137786" cy="68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FD368-1B58-1FB8-98DA-B3666C603FD3}"/>
              </a:ext>
            </a:extLst>
          </p:cNvPr>
          <p:cNvSpPr txBox="1"/>
          <p:nvPr/>
        </p:nvSpPr>
        <p:spPr>
          <a:xfrm>
            <a:off x="4683996" y="2455477"/>
            <a:ext cx="73417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Avrupa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Birliği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Ufuk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“ERA Chairs”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hibesi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edilmiştir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no. 952346)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dönemi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1.10.2020 – 30.9.2026)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projesi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RareBoost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logosunda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listelenen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dört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bileşene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odaklanarak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IBG'yi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Nadir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Hastalık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araştırmaları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inovasyonunda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mükemmeliyet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merkezine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dönüştürmeyi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amaçlar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 başkanlığını Prof. Dr. Uğur Özbek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yapmaktadır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TR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kapsamında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İBG'de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Nadir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Teşhis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Edilemeyen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Hastalıklar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Platformu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RUDiP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kurulmuştur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TR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F392A-0BE3-63CA-E97F-23D7470C95C3}"/>
              </a:ext>
            </a:extLst>
          </p:cNvPr>
          <p:cNvSpPr txBox="1"/>
          <p:nvPr/>
        </p:nvSpPr>
        <p:spPr>
          <a:xfrm>
            <a:off x="2519403" y="5841062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0945CB-0754-5447-94AC-D4DCB2A9472E}"/>
              </a:ext>
            </a:extLst>
          </p:cNvPr>
          <p:cNvSpPr txBox="1">
            <a:spLocks/>
          </p:cNvSpPr>
          <p:nvPr/>
        </p:nvSpPr>
        <p:spPr>
          <a:xfrm>
            <a:off x="464695" y="657772"/>
            <a:ext cx="11210913" cy="10099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000" b="1" dirty="0">
                <a:solidFill>
                  <a:srgbClr val="2831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Projesi</a:t>
            </a:r>
            <a:endParaRPr lang="en-US" sz="6000" b="1" dirty="0">
              <a:solidFill>
                <a:srgbClr val="28314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153A4C-6210-E8C9-6FE5-7E9DEC317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7" y="1922855"/>
            <a:ext cx="3287325" cy="3012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1B9EE-5208-8FB6-1C32-3EACE627E4E5}"/>
              </a:ext>
            </a:extLst>
          </p:cNvPr>
          <p:cNvSpPr txBox="1"/>
          <p:nvPr/>
        </p:nvSpPr>
        <p:spPr>
          <a:xfrm>
            <a:off x="2519403" y="5841062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8B1A31F3-DFD5-F64D-DDBE-3E924C957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621459"/>
              </p:ext>
            </p:extLst>
          </p:nvPr>
        </p:nvGraphicFramePr>
        <p:xfrm>
          <a:off x="3681219" y="1530807"/>
          <a:ext cx="8175159" cy="329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538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CC094-C4C1-1AF7-D123-C206AEB10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A27053-0D22-C18B-8622-45F7F119B831}"/>
              </a:ext>
            </a:extLst>
          </p:cNvPr>
          <p:cNvSpPr txBox="1">
            <a:spLocks/>
          </p:cNvSpPr>
          <p:nvPr/>
        </p:nvSpPr>
        <p:spPr>
          <a:xfrm>
            <a:off x="464695" y="657772"/>
            <a:ext cx="11210913" cy="10099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000" b="1" dirty="0">
                <a:solidFill>
                  <a:srgbClr val="2831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Project</a:t>
            </a:r>
            <a:endParaRPr lang="en-US" sz="6000" b="1" dirty="0">
              <a:solidFill>
                <a:srgbClr val="28314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DA91A39-0388-2246-986A-E1B2E7EB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0" y="1791179"/>
            <a:ext cx="4073812" cy="3732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1051B-BD8B-11EF-F4D2-1823F99AA7C8}"/>
              </a:ext>
            </a:extLst>
          </p:cNvPr>
          <p:cNvSpPr txBox="1"/>
          <p:nvPr/>
        </p:nvSpPr>
        <p:spPr>
          <a:xfrm>
            <a:off x="2519403" y="5841062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C54387D8-41C7-6F3E-4B19-6AC24DED1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002647"/>
              </p:ext>
            </p:extLst>
          </p:nvPr>
        </p:nvGraphicFramePr>
        <p:xfrm>
          <a:off x="4522415" y="1626661"/>
          <a:ext cx="7153193" cy="329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3767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523</Words>
  <Application>Microsoft Macintosh PowerPoint</Application>
  <PresentationFormat>Widescreen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Open Sans</vt:lpstr>
      <vt:lpstr>Office Theme</vt:lpstr>
      <vt:lpstr>RareBoost Project</vt:lpstr>
      <vt:lpstr>RareBoost Projesi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Begum Utz</dc:creator>
  <cp:lastModifiedBy>Begum Utz</cp:lastModifiedBy>
  <cp:revision>3</cp:revision>
  <dcterms:created xsi:type="dcterms:W3CDTF">2024-02-05T09:54:19Z</dcterms:created>
  <dcterms:modified xsi:type="dcterms:W3CDTF">2024-03-08T08:22:04Z</dcterms:modified>
</cp:coreProperties>
</file>