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70" r:id="rId2"/>
    <p:sldId id="372" r:id="rId3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517"/>
    <a:srgbClr val="012061"/>
    <a:srgbClr val="28314F"/>
    <a:srgbClr val="0D4275"/>
    <a:srgbClr val="2580CC"/>
    <a:srgbClr val="F0A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6327"/>
  </p:normalViewPr>
  <p:slideViewPr>
    <p:cSldViewPr snapToGrid="0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C10C-6B50-7A49-95B8-0F84ACD3BAB0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7A9C-A494-844D-87F2-362ECB1E3A1E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614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 main mission is to align the IBG’s already existing research capacity for rare disease research efforts, specifically on the molecular mechanisms behind rare genetic diseases and developing novel solutions.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this mission, our vision is to execute top quality research to uncover the mechanisms underpinning rare genetic diseases and to implement these findings to develop novel therapeutic treatments.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69683-57D5-4B36-B3A2-5B0357E4F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2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C53C3-3782-9FA2-6F20-94DF775D2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67ABD3C7-F146-C221-4B54-F0E49E685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1E5F298-A5EA-0A7E-9BEE-857C7E151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 main mission is to align the IBG’s already existing research capacity for rare disease research efforts, specifically on the molecular mechanisms behind rare genetic diseases and developing novel solutions.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this mission, our vision is to execute top quality research to uncover the mechanisms underpinning rare genetic diseases and to implement these findings to develop novel therapeutic treatments.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656D76-236F-CDA4-9CD4-ADCF0C13F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69683-57D5-4B36-B3A2-5B0357E4F4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3AB6-8D9A-FB38-7D9C-EDCD9014E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41360-59C7-96F0-F39F-86AE031CC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3732-B032-2967-3B35-6C6073A7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6FD8-1F1B-C141-0B39-7324FC88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7D860-F6F2-C391-E828-C5F5C36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9786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189E-88C4-8CCB-00CF-1F44122C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95EDE-F29F-C04B-50A1-B6B3227F0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45D82-607D-4402-5B1A-F258ECDC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8674-D23A-FB61-DC95-51FED7EF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955ED-4BB6-89B0-01D7-92E65B14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3976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0858E-AA3F-E48D-2ABE-67315FC5C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C063E-3B60-F95C-C2D9-B9B993260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A92B-87B9-CFE9-BF54-D7EFFE72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7297-A5A2-AA72-098D-D3A4987B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39117-CC08-D519-2F37-41B67272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7829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1"/>
          <p:cNvSpPr/>
          <p:nvPr userDrawn="1"/>
        </p:nvSpPr>
        <p:spPr>
          <a:xfrm>
            <a:off x="0" y="-1683"/>
            <a:ext cx="329600" cy="2072892"/>
          </a:xfrm>
          <a:prstGeom prst="rect">
            <a:avLst/>
          </a:prstGeom>
          <a:solidFill>
            <a:srgbClr val="016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1144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rgbClr val="5A23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D75D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F09A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1383267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F09A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D4275"/>
                </a:solidFill>
                <a:latin typeface="Helvetica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08233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41853">
              <a:spcBef>
                <a:spcPts val="800"/>
              </a:spcBef>
              <a:spcAft>
                <a:spcPts val="0"/>
              </a:spcAft>
              <a:buSzPts val="2800"/>
              <a:buChar char="▪"/>
              <a:defRPr sz="3733">
                <a:solidFill>
                  <a:srgbClr val="0D4275"/>
                </a:solidFill>
                <a:latin typeface="Helvetica" pitchFamily="2" charset="0"/>
              </a:defRPr>
            </a:lvl1pPr>
            <a:lvl2pPr marL="1219170" lvl="1" indent="-541853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3733"/>
            </a:lvl2pPr>
            <a:lvl3pPr marL="1828754" lvl="2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marL="2438339" lvl="3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marL="3047924" lvl="4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marL="3657509" lvl="5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marL="4267093" lvl="6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marL="4876678" lvl="7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marL="5486263" lvl="8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 dirty="0"/>
          </a:p>
        </p:txBody>
      </p:sp>
      <p:sp>
        <p:nvSpPr>
          <p:cNvPr id="10" name="Shape 27"/>
          <p:cNvSpPr/>
          <p:nvPr userDrawn="1"/>
        </p:nvSpPr>
        <p:spPr>
          <a:xfrm>
            <a:off x="0" y="-1684"/>
            <a:ext cx="12192000" cy="976000"/>
          </a:xfrm>
          <a:prstGeom prst="rect">
            <a:avLst/>
          </a:prstGeom>
          <a:solidFill>
            <a:srgbClr val="0D42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1A6F28-D85C-DB43-B72F-2C418FF63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573" y="113730"/>
            <a:ext cx="10500827" cy="7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7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A1D1-5D73-5C07-0301-D2279E6B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541-8DAE-0AA1-7DC6-FD4DB350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672B-5CBE-F645-A1F8-DBC9DA92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D36F-0BDC-9E32-4C9B-B80EF108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7152-3C88-8C65-6558-9B097DDA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5139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92D-74A7-C46E-E8E1-6548AE39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C9F3F-9A7F-79B5-AFFD-5F3BB4B3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93141-5E6D-51D7-1F07-090E2405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E677-43E2-9FF5-92C0-42BECFC6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BE0AA-B211-B1C7-A303-6BCAD9E3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708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3084-89CB-625F-A837-6771617C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485C-5AC4-79BD-B533-C6BA5AA85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E9C5B-C37D-1D91-89B3-E4FDF4121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77A2E-8931-20A3-2DB1-F0F2D526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DE28A-8DA6-05DA-AF99-4D9EB04F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F896A-888F-ED10-F01B-7A95F109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939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6ABE-A0D5-A98E-738F-B919FAEA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DC2BE-C48C-1AF6-1146-45E0F681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9AEDA-C8A3-99DD-24F8-E8B657F3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F5C66-EDA8-1ED1-6CDD-4A5AB4D30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4FE1B-779D-F246-B7B8-43439B38A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8973D-73AF-ABB4-CB9F-CBAF506D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A6FFC-D7B6-8BB4-F6B2-7118070C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FE917-F8F0-0601-FEDF-23B2FBA9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246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D59-C79B-C99E-0124-89D36042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C3A20-D093-ED28-011F-ABF1A7A8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427CE-0A0B-C674-F6DB-1F9F6799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04063-8FBC-5CAC-9F4F-CB0374E9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480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26449-C9ED-2703-360F-D3E23C22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83787-D814-4CA2-309C-D72E57D9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62E0F-B50F-0B64-3A36-6DB0F03A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0549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D0C7-B650-FFEA-6DAC-4E107CD5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12962-BA75-82CE-257E-F9600224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8BDE2-60C6-5999-9BF9-4B41B4DE3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466D-6FA0-6D56-4642-1C6A5F45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5C84-C4D1-EDFF-B84A-E201A469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56D7D-79BB-3DFA-3E4C-1A6B32F9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5680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0E30-566E-AF65-4BA7-61B3FE3C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8EE84-BAF5-C43C-D8B0-4ABB71C0B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972F0-B8BC-7BA1-9D8C-7047E40DC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8F777-31D4-F741-1936-C904DA8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DB9B0-DA5B-AF41-5C62-778166E1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B0307-EE21-56DC-73DE-7254F34A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0987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E66DE-078A-1CA5-0905-770DECF2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8612C-66A6-B5C1-75E7-E139983A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40138-1E4C-A517-69D9-527D396A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6D3A-C7FF-2047-BCD0-CE317B93A656}" type="datetimeFigureOut">
              <a:rPr lang="en-TR" smtClean="0"/>
              <a:t>6.05.2024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1879-B9BF-EF1F-3E8C-74CA45408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4C806-86F3-666A-F6A5-78A4B1DA6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B834-720A-6049-84D6-DE07B651E9B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ibg.edu.tr/research-programs/groups/ibg-rare-diseases/" TargetMode="External"/><Relationship Id="rId4" Type="http://schemas.openxmlformats.org/officeDocument/2006/relationships/hyperlink" Target="https://rareboost.ibg.edu.t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ibg.edu.tr/research-programs/groups/ibg-rare-diseases/" TargetMode="External"/><Relationship Id="rId4" Type="http://schemas.openxmlformats.org/officeDocument/2006/relationships/hyperlink" Target="https://rareboost.ibg.edu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16489" y="1124605"/>
            <a:ext cx="6764055" cy="991840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RareBoost Project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1171B7-B8CA-A047-8F86-3D3C99F5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76" y="1413020"/>
            <a:ext cx="4400097" cy="4031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27500C-BC8F-D904-FBEF-69444D88FC67}"/>
              </a:ext>
            </a:extLst>
          </p:cNvPr>
          <p:cNvSpPr/>
          <p:nvPr/>
        </p:nvSpPr>
        <p:spPr>
          <a:xfrm>
            <a:off x="1315233" y="1052186"/>
            <a:ext cx="137786" cy="68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EAEAE-3566-A51A-4130-1F1C47FF0EA7}"/>
              </a:ext>
            </a:extLst>
          </p:cNvPr>
          <p:cNvSpPr txBox="1"/>
          <p:nvPr/>
        </p:nvSpPr>
        <p:spPr>
          <a:xfrm>
            <a:off x="4850273" y="2129770"/>
            <a:ext cx="67640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Funded by European Union Horizon 2020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ERA Chairs grant (#952346) 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(Project period: 1.10.2020 – 30.9.2026)</a:t>
            </a: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TR" sz="11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RareBoost project aims to transform IBG into a center of excellence in Rare Disease research and innovation, focusing on four fundamental components listed in the RareBoost logo.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Uğur Özbek joined RareBoost as the ERA Chair.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1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Rare and Undiagnosed Diseases Platform (RUDiP) has been established at IBG.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8262C-07DA-472E-422D-8BC5EC832F5C}"/>
              </a:ext>
            </a:extLst>
          </p:cNvPr>
          <p:cNvSpPr txBox="1"/>
          <p:nvPr/>
        </p:nvSpPr>
        <p:spPr>
          <a:xfrm>
            <a:off x="485120" y="5886509"/>
            <a:ext cx="715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https://rareboost.ibg.edu.tr/</a:t>
            </a:r>
            <a:endParaRPr lang="tr-TR" sz="1800" b="1" dirty="0">
              <a:solidFill>
                <a:srgbClr val="002060"/>
              </a:solidFill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https://www.ibg.edu.tr/research-programs/groups/ibg-rare-diseases/</a:t>
            </a:r>
            <a:endParaRPr lang="tr-TR" sz="18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C5DF8E4-572C-08B4-5975-2C2F061CF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644" y="5274170"/>
            <a:ext cx="1348312" cy="1471940"/>
          </a:xfrm>
          <a:prstGeom prst="rect">
            <a:avLst/>
          </a:prstGeom>
        </p:spPr>
      </p:pic>
      <p:pic>
        <p:nvPicPr>
          <p:cNvPr id="10" name="Picture 9" descr="A qr code with a logo&#10;&#10;Description automatically generated">
            <a:extLst>
              <a:ext uri="{FF2B5EF4-FFF2-40B4-BE49-F238E27FC236}">
                <a16:creationId xmlns:a16="http://schemas.microsoft.com/office/drawing/2014/main" id="{93FBA630-20B9-84EA-7273-CFF876D390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42" b="4742"/>
          <a:stretch/>
        </p:blipFill>
        <p:spPr>
          <a:xfrm>
            <a:off x="10421956" y="5332441"/>
            <a:ext cx="1359315" cy="14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BBE4-726E-0EF3-50CD-705CB50A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D1F11E-B76D-C684-E0E9-917AB6F4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89" y="1140450"/>
            <a:ext cx="6764055" cy="991840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RareBoost Projesi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D1E7CD-479E-7915-0FB7-8AD9B29E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6" y="1530972"/>
            <a:ext cx="4400097" cy="4031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FE0E07-7EF4-B45B-BC63-DE76C7509B2A}"/>
              </a:ext>
            </a:extLst>
          </p:cNvPr>
          <p:cNvSpPr/>
          <p:nvPr/>
        </p:nvSpPr>
        <p:spPr>
          <a:xfrm>
            <a:off x="1315233" y="1052186"/>
            <a:ext cx="137786" cy="68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FD368-1B58-1FB8-98DA-B3666C603FD3}"/>
              </a:ext>
            </a:extLst>
          </p:cNvPr>
          <p:cNvSpPr txBox="1"/>
          <p:nvPr/>
        </p:nvSpPr>
        <p:spPr>
          <a:xfrm>
            <a:off x="4627653" y="2233874"/>
            <a:ext cx="734172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Avrupa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Birliği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Ufuk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2020 “ERA Chairs”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hibesi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edilmiştir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no. 952346) (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dönemi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1.10.2020 – 30.9.2026)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1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RareBoost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projesi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RareBoost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logosunda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listelenen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dört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bileşene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odaklanarak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IBG'yi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Nadir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Hastalık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araştırmaları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inovasyonunda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mükemmeliyet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merkezine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dönüştürmeyi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amaçlar</a:t>
            </a:r>
            <a:r>
              <a:rPr lang="en-US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R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 başkanlığını Prof. Dr. Uğur Özbek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yapmaktadır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TR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R" sz="11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kapsamında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İBG'de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Nadir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Tanısız Hastalıklar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Platformu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RUDiP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kurulmuştur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TR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F392A-0BE3-63CA-E97F-23D7470C95C3}"/>
              </a:ext>
            </a:extLst>
          </p:cNvPr>
          <p:cNvSpPr txBox="1"/>
          <p:nvPr/>
        </p:nvSpPr>
        <p:spPr>
          <a:xfrm>
            <a:off x="516392" y="5959616"/>
            <a:ext cx="715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https://rareboost.ibg.edu.tr/</a:t>
            </a:r>
            <a:endParaRPr lang="tr-TR" sz="1800" b="1" dirty="0">
              <a:solidFill>
                <a:srgbClr val="002060"/>
              </a:solidFill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https://www.ibg.edu.tr/research-programs/groups/ibg-rare-diseases/</a:t>
            </a:r>
            <a:endParaRPr lang="tr-TR" sz="18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079BD94-D239-6EDA-20B4-3055EB4F0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644" y="5274170"/>
            <a:ext cx="1348312" cy="1471940"/>
          </a:xfrm>
          <a:prstGeom prst="rect">
            <a:avLst/>
          </a:prstGeom>
        </p:spPr>
      </p:pic>
      <p:pic>
        <p:nvPicPr>
          <p:cNvPr id="9" name="Picture 8" descr="A qr code with a logo&#10;&#10;Description automatically generated">
            <a:extLst>
              <a:ext uri="{FF2B5EF4-FFF2-40B4-BE49-F238E27FC236}">
                <a16:creationId xmlns:a16="http://schemas.microsoft.com/office/drawing/2014/main" id="{51DC919A-2F6A-86CE-0FC2-6D048668E4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63" b="5306"/>
          <a:stretch/>
        </p:blipFill>
        <p:spPr>
          <a:xfrm>
            <a:off x="10371064" y="5339188"/>
            <a:ext cx="1367754" cy="14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335</Words>
  <Application>Microsoft Macintosh PowerPoint</Application>
  <PresentationFormat>Widescreen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Open Sans</vt:lpstr>
      <vt:lpstr>Office Theme</vt:lpstr>
      <vt:lpstr>RareBoost Project</vt:lpstr>
      <vt:lpstr>RareBoost Projesi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Begum Utz</dc:creator>
  <cp:lastModifiedBy>Begum Utz</cp:lastModifiedBy>
  <cp:revision>8</cp:revision>
  <dcterms:created xsi:type="dcterms:W3CDTF">2024-02-05T09:54:19Z</dcterms:created>
  <dcterms:modified xsi:type="dcterms:W3CDTF">2024-05-06T09:27:24Z</dcterms:modified>
</cp:coreProperties>
</file>